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70" r:id="rId5"/>
    <p:sldId id="273" r:id="rId6"/>
    <p:sldId id="261" r:id="rId7"/>
    <p:sldId id="272" r:id="rId8"/>
    <p:sldId id="262" r:id="rId9"/>
    <p:sldId id="271" r:id="rId10"/>
    <p:sldId id="265" r:id="rId11"/>
    <p:sldId id="269" r:id="rId12"/>
    <p:sldId id="263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7" d="100"/>
          <a:sy n="57" d="100"/>
        </p:scale>
        <p:origin x="-87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6200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2605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856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7002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6352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918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9820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089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49449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1440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1755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69CC7-796C-214C-965A-D9104C84D446}" type="datetimeFigureOut">
              <a:rPr lang="en-US" smtClean="0"/>
              <a:pPr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9FFDB-25BB-E04D-A74C-ADF61E1A5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439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Digital Learning at Jack Jouett Middle School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Kathryn Baylor, Principal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Peter Henning, Assistant Principal</a:t>
            </a:r>
          </a:p>
        </p:txBody>
      </p:sp>
      <p:pic>
        <p:nvPicPr>
          <p:cNvPr id="1026" name="Picture 2" descr="C:\Users\phenning\Desktop\JMS BB Banner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4" y="495707"/>
            <a:ext cx="7667625" cy="9810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745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Long-term Plan (2-3 years)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Student-driven learning</a:t>
            </a:r>
          </a:p>
          <a:p>
            <a:r>
              <a:rPr lang="en-US" dirty="0" smtClean="0"/>
              <a:t>Authentic, rigorous, cross-curricular learning experiences</a:t>
            </a:r>
          </a:p>
          <a:p>
            <a:r>
              <a:rPr lang="en-US" dirty="0" smtClean="0"/>
              <a:t>Universal access at home and at school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2050" name="AutoShape 2" descr="data:image/jpeg;base64,/9j/4AAQSkZJRgABAQAAAQABAAD/2wCEAAkGBxQTEhUUExQVFRUXFxQXGBgYFB0YHBwZFx4dFxceFhwcHSggGRwlHRgfITEiJSktLi8uFx8zODMsNygtLisBCgoKDg0OFRAQGyskHyQtLDI3Ny0sLC8sLCwsLjQsLi0sLCwzLCwsLS4sLCssLCwsLCwsNywsLCwsKyw3LCwrK//AABEIAIMAoAMBIgACEQEDEQH/xAAcAAACAgMBAQAAAAAAAAAAAAAABwUGAwQIAgH/xABEEAACAQIDAwoCBggFBAMAAAABAgMAEQQFEgYhMQcTQVFhcYGRscEyoRQiQmJykggVM1KCstHhI0PC0uKDovDxNWOT/8QAGQEBAAMBAQAAAAAAAAAAAAAAAAEEBQID/8QALxEAAgECAwUHAwUAAAAAAAAAAAECAwQRITEFEzJBYRIUQlFxgZEi4fAVI7HB8f/aAAwDAQACEQMRAD8AeNFFBNAFFRE+0EYNkVpO1bW8CSL+Fa7bRN0Q+cgHoDVOe0LaDwlNHqqFR6In6KrTZ/MeCRjxZvYVhbOZz9tB3R/1aq8tsWi8WPsz0VpV8i10VT3zGY8ZW8Ao9q1J8xt8c7Dvl0+4rye26HhjJ+x13OfNovdY5J1X4mUd5ApaYnPcIPjxEZ/FNq96jpdssuT/ADYj+Fb+1c/q1SXBRk/z0J7rFazQ0nziAcZo/wAwPpWJs/g6GJ7kY+1KablOwK8Gc/hjPvao6fldw4+GGZvyr71Pfb6XDRw9X/g3NFazHK20UfQsh/ht6kVhbaTqhbxZR7mkdPywn7GF/NN7BK1G5VcW/wCzw6eAZqdvakvDFfnqxhbLm2Pd9oZOiJB3yE+i1hbPJz0xD+En1akU22ebv8MRUdfMEDzbdWhmG0GaqpaSYoBv3NGD4Ab6bjaUtaiXt9h27deFnQSZ9Mu9tMg6QBob+HeQT2GpPZeG0WrnmmDsWBYWtfiN5PTSU5PdrJcRHIkx1PGVs3AkNfj2i3zpq8nmJ1JOt9wkuB+IX9a9LGrcRqyo13jhzIrQg4KcMi3UUUVrFQKh9qpysBt9plU9x4+fCpioLbVL4Rz1FT5GvG5x3M8PJndPjjj5i92o2p+ixqVUO7khQTYbuJNuge9VddtcY/wqg/DGT7142zGpYj1Mw8x/aobD4mQLpDuF6gxA8qzNn2Fu6KlKKb6lm4rTU2kywfrbMH6XH/TC+orFK+MPxTMO+UL8galch2VjxCIz42FGf/Lbew6N92G+rfByUxD48Q5/Cir63rSja0Y6QXwis6k3q2K3EYRz8eIU98rN8qjpcsh6Zl8Imb+lNHOcgyrBvzc7Yh3sGsD0HuAHRXnKVyGZhHzZRjuHOlgCfxXtXsopaI5xYoJ8Nh14vMfwxKvzZ/atJ3ww/wAqZ/xTKv8ALH710BnfJBgpVPNGSB+ghta+Kt0dxFJnMNj2w+OGExkyYcHfzxBZCvQV4ceG/gakggDj4R8OFTfw1SO58N4r3jMfJCxR8LFE4sbNCQwvvHxb66P2F2Ay/CKs0FsQ5FxOxD/kt9VfCk9+kBh9Oaauh4Yz5XHtQFLO0c/2WVPwxoPasMme4luM8vg5UeQtUdRQGSWdm+JmbvJPrWOiigLpyZSWllXrRT5H+9PHk0k/xMQvWI2/mBpBcnclsVbrRvY08+TqS2KcfvRfyn+9ZryvV1RaWdD3GRRRRWkVQqL2nj1YWYfcJ8t9Sla+Yx6opF60ceYNczWMWiYvBoQW1C3hv1Mp9qrsFWXPxfDt2WPkaqsL1S2a/wBrDqWLpfWTGHtT/wBlcRzmEgYm5Ma3PaN3tXO0UtPXk0xGvL4uwuvkxq+Vin8sMVsRC1viiI/K3/IUs8TTW5bEsMK/bKvmFPtSlckkAAkncABck9QA3k1IOgOTTNGxGXxM5uy6oyevQbC/haqP+kZhl5nCSbtYkkTt0suo/NR51dthsuGX5cgxDLGRqkkLGwUsb2JPULCkhyt7armGIQRXEEIYITu1s1tT26OAA7L9dQBocgOIDZYV/cmlU+Nn/wBVUn9JPD2xOFe3xROPysP91Tv6OGKvDjI7/DJE9vxqV/0Vs8vOzc+MOBXDxmR9cyWHABgjXY8ABo4mgOdqK6A2d5B4FUHGTPI5Hwx/UUeJuW+VSmYch2XOpEZmiboYSavMMN/yoDmuirvtPycy4CcR4iZEicExzlTpbTxBH2W38DUNFlOFEjrJixoUKVdIydRN7gC/Ru86A87FyacZH26h5g089hpLY1O1XHyv7Uh8sZI8bHzbFkEqhWIsSCbbx0cadmy8mnGQH79vMEVnXGVzTZap50pocFFFFaJVCvjC4tX2igEJn0Vopl6g48v/AFVKyiEykqGRbC93bSPCmNtLBabEJ96Qed/60nIJdw7hWds/JTj5MtXOfZfQuMeCQOytPGAADqH1gb9At0j3pvcjkwOFmQNq0TsAesFVIPrXPaYinF+j/jdX0yPq5hx/FrU/yitEqlz5SHwiYdJMZE8qLINIQ2OpgRv3jdVEyzlFyzCveHL3T740Fvm1/nVx5ZIdWVzH91o38mF65skmoDo7CPleeKbl5StiYnkdCvUQl7W7RURm/JKIg0mXSlHsTzUwEiN2BiNSnxIpI5Bnj4PExYiMm8bAkD7S/bU9hHtXX8UgZQw4EAjuO8UAluQzGzHH46PELol5uIMunTYxsy2t/FVz5Ys9xGDy9pcM2hy6IWtchWuDpvwN7b6xS4VYdoY3Ww+k4STV2tEy28bEeVZuWfDc5lGJ+6Ef8rA0BzSdpsZznOfSp9d76uea/rw7KfHIxyivjtWFxRBnRdSPwMijc2ofvDdv6b9lc41bOSrFGPNcIRffIFNukMCvv8qA6R5R8kXF5diIiBcIzoepkGoW8reNchV2jtJiliwmIkbcqxSE/lNcXUBlwsml1bqZT5G9PLLJdM8TDokQ/OkRTmwc10Rvuo3yBrPvcpU5dS1b5xmh+0V5ia4B6wDXqtAqhRRRQCm22i04yTt0nzFIWb6rsvUzDyJFdC8pEdsSp60HyNc+58NOJmH32Pnv96zrTKtVXX+y1WzpwZ4ElNX9HrFWxuIT9+AHxRv+VKKNixAAJJIAAFySeAA6TTh5CtmMXHjWxEsMkUQidbyIU1FiLaQbE2txrRKo1eUjDc5lmLX/AOlz+Xf7VycZK7PxuHWSN43+F1ZW7mFj61z/AI/kb5tzfMcKkd9xkOlrdFxqtegFrl+CeeVIYxqeRgijtbd5Dj4V2ZhYdCKg4Kqr5C1KTY7CZLk95Xx0U+IItruG0jpEare1+sm9RW2/LhqUxZehW4IMzixH4F6+0+VAS+d7SpJtNg4kIIiV4mI/ecFiPCwpjbX5UcVgsRh1IDSRsq34XPC/jXJuymd/RcbDinDSc3JrYX3te9956d/TV5xfLhj/AKQ8kSxCEmyxOuqwHC7Ag6j09FAUTNdmcXh3Mc2HlRh9wkH8JAsw7qY3IrsFiDi0xmIjeKKG7JrXSXYggWB32HG/dXxuXvGlbDD4cN1/XPy1VWNoeUPM8cpR5GVDxSJCoI7bbz50Bd+W/lFSVDgMKwdb/wCPIpuN3BFI47+J7LUk63Y8onbhDJ+Qj2rL+o5vtBV/FIg/1XoCNps5FJqw0R60X0tSwxmC5sC7xtfoR9Vu+1MXZKS+Fi7LjyNUNoL6E+pZtuJo6IyaXVBE3XGnoK3Kh9kZNWDhP3beW6piryeKRXeoUUUVJAvOVGP68LdauPSuetsI7YuTt0nzFdJ8p+GLQxuBuVjfuIpK7QbNfSJBIr6DaxuL8OFZcZxpXM+1o/sW+y50VgU7B5biVZXSN1ZWVlJXTYqbgjV2irHitps2fdJjWXvnRf5TX1diQfjnY9yf1NZ02Jg6XlPdpHsatO8ormeSoT8iBxEsz/tcdq753etH6HAOOIB/DGx9auybKYUfYY98h9rVtxbPYccIFPgW9a83f01yZ0raYvjHhR9uZu5FHqaFbD/ZhmfvkA+Sp70z4cnUfDAo/wCmB6itlMGw4Ko8VFcfqC5ROu7ebFhEL/Bgr94kf3raiwmKPw4NF74rfzmmamWStwBPcGPoK249l8Q3+XJ/+bD1tUd8qvhh/I3EFrIWUeW5geGhPyD0BrKMgxrfFiNPc7ewFNSLYrEn7DDv0j/VW3FsBOeOkd7/ANFqd9dS0iOxRXMUB2Mdv2mIv/CW9TWWPYiL7UrnuUD1vTli5On6ZEHgx9xW3Hycp9qY+CAepNMLt88PgY0EJmHY/DDjzjd7gD/tUetTuGgCgIi2A3AAfIdZpqRcn2GHFpW/iA9FqVyzZfDQNqSO7DgzHUR3X4U7pVm1vJZDfQjwoy7MYNocLEj/ABBbkdRO+3zqUoorQSwyKoUUUVIMOLwqyIUcXU1SMZyegteNlt2kj0q+0V5VKFOpxI7jUlHRlDi5POuRB3Kx9Wrci2BiHGRvBFHqDVwBorhWtFeFEurN8yuRbF4ccTIf4gP5QK2o9mMMPsE97MfepmivRUoLSK+Dlyk+ZHx5Jh14Qx/lBrajwqL8KKO5QKyg0E13gcgBX2iipAUUUUAUUUUAUUV8JoD7RRRQBVZ5RsQ8eBkZGKsCm9TY8eurNVU5T/8A4+XvT+YUBEYDZGaSFJf1hOpZFfedwLC/XwrFkWcTT5bjRM2sxB0WT94W6xxt19or3luw+Gkw8bNiZwXjQkc8ukEgEi2nh2VoZNiyuHzHBhlkihjYxyKAL3uDcjcf7GgLBs5nceFyvDyTFrEaRYFiSSbelbWV7eYWaVYvrxsxAXnF0gk8ADVcwmeyQ4LL4IVjMs97NILqtmtfvuflWrt/h8Sgw5xEsDnnRpKRlHHX0714eNqAvm0G1GHwlhKxLtwRRqYjrt0Co/C7XwYqOaNNaSCKQ6HXSbBTwqHyrQM7xPP21aRzOrq3fDfpt71bM0aG0wBj54wPcAjXosePTa9AV3k7zBIcs52V7KrSEknt6Os9lYNt83GJyt5Y1kVS6aSw0k7+I33tVHwMOIOEjldOcwcMtygNtVz9Ym3EDhftq/coGKjlyrXCQUYxFbdV+Fui3C1Ae4NvcLDHEh5x9McYZkTUoOkXBPSas8WcQNB9IEi81a+u+4d/b2VGbPthf1fHYx8zzQ13tbh9fV23vStUP+q2tr5j6X/2ad3z+dAMNeUfCat4lCXtzhjOmp3M8/hggE7NqjOnSUGq+rha1YMe2FOCa5j+j82bWta1t1u33pf5Dn02HwOHiREZ55nEZlH1VUFRf8zbqAuOW7fYWWQRnXGzWC84ukEnhvrczHa7DwTNDKxVlTWSRut2dZ7Ko3KLhsUkURxMsEh5wadEehxuN7b969fbat7HZck+eKso1KIlcg8CQN1+y9AWN9uMKMOuIYsFcsEW3120mxsOrt7aqu3O1sOKwTpGXjkDodDgoxXrXrFbmdpGuc4cTBVi5v8AwwQAurf4fF7V75YGh+jIDp57X9T97T9vw97UBeMt/ZR/gT0FbNa2W/sY/wACegrZoAqB23w6vhHVhcEpuuR09lFFALZMjguBoPEfbf8A3VfYsnghy+VYowoeM6rE3O6283v86KKAh81yqI5TGSm+JSYzc3W5N7G9/OoDLcujlwkc0oZ5OdUamdibAEgDfuFFFAW/lLyyJ8OZWQc4nwtcgjyO/wAaiOTjLY2w00zLeUo6lySTYg3A37vCiigLHsTgYxgub0goS4Kkk3B48arIy+MYHEQgHmxLGQutt1+Nje4oooCG2myqJMRh0RdKSLGXUMwBNh2+lNaHKoRAIBGvNabaLbrH/wA40UUAoMHlcTZgcOVJhDfBra3remLt1lULYIgxj/CF47btPRutRRQFMyTKosRgxLMGkk1qNTSPcABtw+tuHdVxjwifrXXb63M2vc8LdV7UUUBn27yyKXDM0iBigJU7wQewil/k+UwyZfJI6an1quos17b9w37vCvlFAN7BC0aD7q+grPRRQ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167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What’s on Blackboard?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Agenda &amp; Homework assignments</a:t>
            </a:r>
          </a:p>
          <a:p>
            <a:endParaRPr lang="en-US" dirty="0" smtClean="0"/>
          </a:p>
          <a:p>
            <a:r>
              <a:rPr lang="en-US" dirty="0" smtClean="0"/>
              <a:t>Calendar (tests, projects, deadlines)</a:t>
            </a:r>
          </a:p>
          <a:p>
            <a:endParaRPr lang="en-US" dirty="0" smtClean="0"/>
          </a:p>
          <a:p>
            <a:r>
              <a:rPr lang="en-US" dirty="0" smtClean="0"/>
              <a:t>Other course material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5602" name="Picture 2" descr="C:\Users\Henning\AppData\Local\Microsoft\Windows\Temporary Internet Files\Content.IE5\N0UW74ST\MC900432632[1]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4286250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Frequently Asked Questions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26" name="AutoShape 2" descr="data:image/jpeg;base64,/9j/4AAQSkZJRgABAQAAAQABAAD/2wCEAAkGBw8QEBAQDxIQDw8QEBAUDxAPDxAPDg0QFBEWFxQVFBQYHCggGBolGxYUIjEiJTUsLi8uFx8zODQtNygtLysBCgoKDg0OGxAQGzQmICQsLCw3LzIsLCwsNCwsLCwsLCwsLCwtLCw0MDctLC4sLCwsLCwsLCw0LCwsLCwsLCwsN//AABEIAOEA4QMBEQACEQEDEQH/xAAcAAEAAQUBAQAAAAAAAAAAAAAAAQIDBQYHBAj/xABFEAABAwIDBAcEBwUFCQAAAAABAAIDBBEFEiEGMUFRBxMiYXGBkRQyQqEjUmJykrHBFYKTstEzQ3Oi4RYkRFNjs8Lw8f/EABsBAQACAwEBAAAAAAAAAAAAAAADBAECBQYH/8QANREBAAIBAgQDBgYCAQUBAAAAAAECAwQRBRIhMUFRoSJhcYGR4RMUscHR8AYy8SNCUmKyFf/aAAwDAQACEQMRAD8A7igICAgICAgICAgICAgICAgICAgICAgICAgICAgICAgICAgICAgIIc4DU6AbydwCDWsV29wynJaZxK8fDADL5Zh2QfNQW1GOvi6mDg+syxvFNo9/T07+jAy9LdJ8NPUuH2uqaf5iovzlfJfr/jefxvHr/EJi6WqP44Klv3RE7/yCRrK+MMW/xvP4Xr6/wzWH9IWFzEDr+qceE7HRj8RGX5qWupxz4qWXgusx9eTf4Tv6d/RssE7JGh8bmvYdzmODmnwIU0TE9nMtS1J2tG0riy1EBAQEBAQEBAQEBAQEBAQEBAQEBAQYHavaqnw+PNKc8rv7KFpGeQ8/st5k/PcosuauOOq/oOH5dZbavSI7z4R9/c4vtJtbWV7j1ryyG/ZgjJbEBwzfXPefKy5mTNbJ3e10fDsGlj2I6+c9/t8mBUS8ICMiD2YZilRSuz08skLuOR1mu+83c7zW1b2rO8SgzafFnry5KxLpey3Si1xbFiDQwmwFRGOwT/1GfD4jTuCvYtXv0v8AV5rXf4/NYm+nnf8A9Z7/ACn9p+sulRSNe0OaQ5rgC1zSC1wO4gjeFdid3mZiaztPdWjAgICAgICAgICAgICAgICAgICDA7YbSxYdAZHWdK64givrI/v5NGlz/UKLLljHXdf4foL6zJyx0rHefL7+X8OB4niMtTK+edxfI83JO4DgAOAHALk2tNp3l77DhphpGOkbRDyrVKICAgICAg27YTbSSgeIpS59G49pu90BJ1fH3c28fHfYwZ5xztPZx+KcLrq689Ol49fdP7T+zuVPOyRjXxuD2PaHMc03a5pFwQV1IneN4eHtS1LTW0bTC4stRAQEBAQEBAQEBAQEBAQEBB4MbxWKkgfPKeywaAe89x91re8laZLxSvNKxpNLk1OWMWPvPpHjMvn/AGmxuWtqHTSnuY0HsxtG5re4fM3PFci95vPNL6FptLj0uOMWPtHj5z5sStU4sMiCzPVMZ7xseW8reuO1uytm1eHD/vLz/tWL7XopPy91T/8AWwe/6PTT1LJNGG55cfRaWx2r3haxazDl6Vt+y6o1pKAg6R0S7UGN/sEx+jkJNMSfck3uZ4O1I7781d0uXaeSXm+PaDnr+Zp3jv8ADz+X6fB1xdB5EQEBAQEBAQEBAQEBAQEBAQcY6UdoDPUmBh+hpSW6HR8+558vd8nc1y9Vk5r8sdo/V7rgWjjBp/xbR7V//nw+vf6NBVd1xAQemkwPEKvs0VNLNzkADIm93WPIbfuurODDNus9nG4nxKuD/p1n2v0VzdFeO2zeyhxO8Cppi4f59fJXeSYeZnVUmd5lrGL4FWUjstVTzQEmwMkbmsefsu3O8isTGySt627S8cbTf8u5apYZ6inc4WfqeDuJ7nc/FVsuKJ6w7Wi11q+xknp+j0qq7ggqikc1zXNJa5pDmuGha4G4I807dmLRFomJ7S+jtlsXFZSQVA3vZ2wPhkacrx4ZgfKy7GK/PWJfOdbpp0+e2Lynp8PD0ZVSKogICAgICAgICAgICAgIMftBiPstLPUaXiic5oO5z7dgebrDzWmS3LWbLGkwfj56YvOYj5ePo+Y8QxYB5Bu83Je6+uYm537zzXMphm0by9xqeJUxX/DrG8R6e6EQ1kbtzhfkdD81i2K0N8Wvw5PHb4r6iXInfs9uDYa+qqIaaP3pnht9+Ru9zrdzQT5Lelee0VQ6rURgw2yz4R/x6vpHD6KOCKOGIZY4mNawcgBbU8T3rsRERG0PnOTJbJeb27z1ehZaLNXSxzMdHKxksbxZ7JGh7HDkWnQoROziXSP0bNo71dED7KT9NDcuNKSdHNO8x8NdW9492C9dusOppM8X9i3dowswKKXRrCqCTNfuKp5Y2s9Bosk2x7T4LijWxB1voUryYqqnP93IyRvhI0tIHmweqv6O3SYeT/yPFtkpk84mPp/y6WrrzYgICAgICAgICAgICAgIMFtpgUlfRyUscwp3PLDnLOsFmuDrWuLaga8FpekWjaVjTai2DJ+JXv19ejgmPdF+LUlz1PtUY+OlJlP8Owf8io5pMLtNVjt7mmSMLSWuBa5ps5rgQ5p5EHctViJiey5DVPZ7riByOo9CtJpFu8JcefJj/wBZ2dx6GtmKhl8Qq2CPPHlpmEESFriCZSD7oIFhzBJ3WvvhwRWeZW4jxO+fHGGfPfd1ZWXGEBBbnhbIxzHgOY9pa9pFw5rhYgjkQjMTMTvD5d2qw11JWVFKSSIZXBpJ1MZ7UZPflLVSv0nZ6fBb8SkX820bE9HlVWME0p9mp32LHOaXSyt5sZpofrHyBWsYJydZ6Q2txXHpN61jmt6fOf2dFpOjTC2Cz2zTHi58zmk+TMoU8aXHDnZOO6u07xMR8I/ndbr+jHDZB9EZoHcC2TrG+Yfe/kQsW0mOe3Rti4/qqz7W1vlt+mzzbBbLVWHYhM15EtPLTOyTMBDXPbKyzXN+F1i429CbFa4MNsd537bJeJ8Qw6zS1mvS0W7e6Yn6ujK28+ICAgICAgICAgICAgICAgIMXjWztFWjLV08U+lg57B1jR9l47TfIrExEtq3tXtLVcO6JcLgqm1LRK9rNWU8rxJA1+ljqMxA5OJ1WvJG6W2pvNdm/LdAICAgIOU4ns5HWbQVL5Wh0FOymdM0i4llMTerY7mLAE9zbcVXmnNkl141E4dFWI7zM7fDfq6F1ysOQjrkDrkFTZ7IMhDIHAEf+lBWgICAgICAgICAgICAgICAgICAgICAgolkaxrnOIa1oJc4mwa0C5JPKyMxEzO0NB2axBs7airH/FVUr230PVstHGD+6wepUWKeaJt5yu6/HOK9cU/9tY+s9Z9ZZn2lSqKPaUD2hBUKhBlMGmzZxysfz/0QZNAQEBAQEBAQEBAQEBAQEBAQEBAQEFueZkbXPkc1jGglznENa0DeSTuCxMxHWW1a2tMVrG8y410hbf8AteampCRTX+kk1Dqm3ADgzu48dNDQz6jm9mvZ63hnCYwbZc3W3hHhH39IXdgq69KWX1jkeD4O7QPzPop9LO9NvJyuPY5rqef/AMoj06Nk9pVlxT2lBIqEFYqEGf2YuRI7h2QPHUn8wgzqAgICAgICAgICAgICAgICAgICAgxO0W0NNQR9ZUPtcHJG2xllI4Nb6a7hdR5MlaRvK1pNHl1V+XHHxnwj4/3dxDa/bSpxFxa49VTA9iBp0PJzz8R+Q4Bc/Lmtkn3PYaLh+LSR7PW3n/HlHr5taUK+y2zeKezzXd/ZyANf3a9l3lr5EqfBk5Lde0ubxTR/mcPs/wC1esfvH98W+e08ium8RPR6MPq4cxE2Y3tlyuy+KDLyYW2RuamkufqSG3o4D80FwYDLlv1jQ7kWm3qCg2fBqdscLWAgkavPN53/ANPJB7kBAQEBAQEBAQEBAQEBAQEBAQEGsba7Xx4ewNaBLVSD6KK+jRuzycm7+82sOJEGbNGOPe6nDeGX1lt56UjvP7R7/wBHCsZxWaqldLM8yPdvcePIAfC0cAFzrWm07y9jjxY8NIx442iP7u8Cw3FgFkZnBMVma5kIa6YOIaxjAXS3O4MHHwVjDntX2e8ONxLhuLLE5Ynlt4z4T8f5/Vt1Zh08bi2RhY4WuCRpcX3g2Pkui8g9GGV0sYOt8tuOpHFBsuGY4H2BKDZsLaCXvudQ0W+Eb9fH+iDIoCAgICAgICAgICAgICAgICAgxO0+NsoaaSofqRpGy9utlPut/U9wKjy5IpXmWtFpbarNGOPnPlHjP98Xz3jGIyTySSyuL5ZXEvcfyHIAWAHJcqZm07y9/XHTDjjHSNohjUaiAgyOA4HU10ohpmZ3aZnHSOJv1nu4D5ngCt6Y7XnaFbU6vHp682Sfl4y7lsZsTT4c3MPpqpws+dw3Di2MfC35njwA6OPDWnxeQ1vEMmqnr0r5JrnMkkc42N9B4AWClUGNqMChk1acjjy3HyQRhuAmF93NBb9YEkX7wdyDYpZjCGvbuBAcOBaUGWhlD2hzdQUFaAgICAgICAgICAgICAgICAg450v4wZKplK09inYHPHOWQX18GZfxFc/V33ty+T1/ANPyYZyz3tPpH3/RzmZ1yq0Ozeeq2stS6DN7JbNzYjUCGPssaA6aUi7YWX+bjwHHXgCRJixTedlLW6yulx80957R/fB9AYDglPQwtgpmZWDVzjrJK7i57uJ/+Cw0XSrWKxtDxmfPkz358k7y98wJa62/KbeNlshc6diFjvQXI8S70HoZjLhuKCv9tXBDzcEWQZPA8Qy6HVp393eg2UFBKAgICAgICAgICAgICAgIBQfNGOV/tFTUT3v1s0jm/cLjkHk2w8lx7zzWmX0TTY/wsNMflER8/H1YklGZlCG5dGH0D0X4Q2mw6E2+kqR18h4nOOwPAMy6c7810sFeWkPF8Uzzl1NvKOn0+7bVM54g57jWEsE8osdX3FiR73at80GOfgjt4Jb4k39EFDMKdfVzvVBmKGiiY0gtzZhZxdqSOXcgyUVVCwWDWi3IBBsOFSF0TXHjmt4ZjZB60BAQEBAQEBAQEBAQEBAQY/aKp6mjqpRvjp5nDxbGSPmtbztWZT6anPmpXzmI9XzMTYa6WHkuQ+g2tEdZWgVlFExPYRlVDEXuaxvvPc1rfFxsPzWYjedmtrRWJtPg+qKeIMY1jdGsa1re4AWC68Pn0zvO8riMCDUsWnAme/gTa/gAP0+aDxmVBadI0IIdU30ZqePIeJQZjCtnoZWMlkdI4m92BwbHcOI4C/Dmg2VjA0BrQAAAABoABuAQVICAgICAgICAgICAgICAgxu0mGuqqSenY8RumjLA9zS4NvvuARwutb15qzCbT5vwctcm2+07uIYv0O4vclklLUNHutbI+J34XNsPVRVwxXsvZeI2zT7f2atXbA4zT6voqjT/AJIbUf8AaLkmksV1FfCWGkbVRvEb2yskcQGxvjcHuJNgA0i5N1pOOs+C3TW5Yjpd03YDo7xOSaCpq2tpIY5YpMkrT7TKGODsvVg9i9iO1YjkVmunjfdpl4veaTTvvEw7srLiCC1UuIY8jeGOI8QNEGnPaHjXigx0uGuvpI8DlcIKBhw+NzneJt+SCt8obZrbAcgg3XZ0/wC7Rnnn/nKDJICAgICAgICAgICAgICAgICC3UVDI2l8jmsY0Xc97g1rRzJOgWJmI6y2rS155axvMtMxDpTwuJ2VpmqLEgugiBYLd7y2/ldQTqaR73Ux8F1N43navxn+Il7cE2/wyse2NkvVyk9hk7ercSdLNd7pOu4G62pnpZDn4ZqMMc0xvHnHX7+jalM54gIBQafJHkc9g3Nc4DwBICCw9yDxVc2UEncBqgxEL3PdfhwQdRwqLJBE3lG2/iRc/NB6kBAQEBAQEBAQEBAQEBAQEGqbc7ZMw9oYwNkqpG3Yx3uRt3Z321tcGw42O5V8+eMfSO7rcL4XbWTzWnakePn7o/vRxTaPaGqrHXqJXSWNw33Y2dzWDQeO/vVGb2v1tL1VNPh00cmGu3nPjPxnv+zCrDKEY3dr6Itq31Ub6OocXzQNDonuN3SQ3tZx4lpIF+ThyV7T5JtHLLzHF9HXFaMtI6T3+P3dGVlxhAQalXn6WT77vzQeKQoMNi0m5vM6+AQKOPcBxQdSaLADkglAQEBAQEBAQEBAQEBAQEBB83bZ4m6evq3uP9/IxvcyNxYwejR81y8m9rzL3WimuLTUrHlE/OessC4rTZPvv1QghZYbj0SveMWgDdzmTiT7nVOP8waptPvzw5vFtvytt/d+v8bvoBdB5EQEGoVx+ll/xH/zFB4ZigwNS7NKeQsEGTwtl5Ixzewf5gg6QgICAgICAgICCm6BdAugXQLoF0C6BdB859IeGOpMRqWuBDZZHTxE7nMlcXaeDi5v7qpXptaXp9JqefBX3Rt9GuRvDrgbxrbiR3KK9PFewZ4n2ZFGtiMOu9DOzb4w+vmaW9azJTNcLExkguktyNmgdwJ3EK5p8e3tS83xjVxeYw1nt3+Pk6jmVpxDMgh8gAJO4C5QafVvu97vrOcfC5ug8E8gQYeMdo95QZvAmXnhA+u0/h1P5IN+ugXQLoF0C6BdBKBdAugt5kEZkEZ0DOgZ0EZ0EdYgjrEGv7Y7MU2Jw9VNdkjLmGdgBkhcd/3mmwu3jYbiARrasW7psOa2Kd4cYxXoqxeJ/wBC2OqbfsvimZGbcCWyFpB8L+Kj/DldjWVn3PfgnRZistjVSQUjOOYiom/Cw5T+Jafl4lLHFslI2jr8XQsC6OcOpi18gfVytNwZyOrB7om6H97Mt64KVV83E9RljbfaPd/d26dapnPOuQOtQeDGaqzA0b3HXwH+tkGqVk5QMLpHSNnld7kUUlvtSZDYeW/0QYmMaoNl2XZ9MD9Vjj+n6oNvzoGZBIcgkOQTmQLoJugXQLoLN0EEoKS5BSXIKS9BS6RBbMyC26oQeeSutz9EHnfituDvRBb/AGwOTvRBUMUvwd6ILra8ngfRBcbVFBdbOUGPxJxcb8AEGAla57srRckgDzPFBss7GQ0rox9RzRze5w1P5lBqMcJvuQbFgcgie5z9OwQNLkm45IM5DiDXcx42Qetr0FQcgnMgnMgnMgkOQTdAzIKbIIsgpIQQWoKSxBTkQQY0FBiCCkwjkgpMA5D0QUGAcggpMQ5IIyBBSbILM7xlIBDTwJ3IPEMTjb2X2DvEEHwKC43FmAWblHhYIMdjFdnYC0Fzmn3W6kg79PRBiI6943xS/wANx/RB6Bi/OOX+E/8AogvxYxwDJSf8N/8ARBs+H1B6tt99te65vZB7BKgqEiCsPQVByCQ5BVmQTdBcIQRZAsgjKgjKgZUEFqCksQRkQQY0EGNBT1SCDCgo9mQWpKFrt4ug8FRs1TP96MeIJafkg8/+x9Nw60eErv1QXqbZiCM3bnJ5ueXIPa3CmBBcbQBBcbRhBUKZBWIEEiFBPVoKhGgkMQTkQTlQXrIFkCyCLIFkCyBZBGVAyoGVALUEZUDIgZUEZUDIgZEE5EDKgZUE5UDKgnKgZUDKgZUDKgnKgZUFSAgIFkEIJsgiyBZAsgWQLIFkCyBZAsgWQLIFkCyBZBNkCyBZAQLICAgWQLIJQEBBCAgICAgICAgICAgFAQEBAQEBAQSgICAgICA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data:image/jpeg;base64,/9j/4AAQSkZJRgABAQAAAQABAAD/2wCEAAkGBw8QEBAQDxIQDw8QEBAUDxAPDxAPDg0QFBEWFxQVFBQYHCggGBolGxYUIjEiJTUsLi8uFx8zODQtNygtLysBCgoKDg0OGxAQGzQmICQsLCw3LzIsLCwsNCwsLCwsLCwsLCwtLCw0MDctLC4sLCwsLCwsLCw0LCwsLCwsLCwsN//AABEIAOEA4QMBEQACEQEDEQH/xAAcAAEAAQUBAQAAAAAAAAAAAAAAAQIDBQYHBAj/xABFEAABAwIDBAcEBwUFCQAAAAABAAIDBBEFEiEGMUFRBxMiYXGBkRQyQqEjUmJykrHBFYKTstEzQ3Oi4RYkRFNjs8Lw8f/EABsBAQACAwEBAAAAAAAAAAAAAAADBAECBQYH/8QANREBAAIBAgQDBgYCAQUBAAAAAAECAwQRBRIhMUFRoSJhcYGR4RMUscHR8AYy8SNCUmKyFf/aAAwDAQACEQMRAD8A7igICAgICAgICAgICAgICAgICAgICAgICAgICAgICAgICAgICAgIIc4DU6AbydwCDWsV29wynJaZxK8fDADL5Zh2QfNQW1GOvi6mDg+syxvFNo9/T07+jAy9LdJ8NPUuH2uqaf5iovzlfJfr/jefxvHr/EJi6WqP44Klv3RE7/yCRrK+MMW/xvP4Xr6/wzWH9IWFzEDr+qceE7HRj8RGX5qWupxz4qWXgusx9eTf4Tv6d/RssE7JGh8bmvYdzmODmnwIU0TE9nMtS1J2tG0riy1EBAQEBAQEBAQEBAQEBAQEBAQEBAQYHavaqnw+PNKc8rv7KFpGeQ8/st5k/PcosuauOOq/oOH5dZbavSI7z4R9/c4vtJtbWV7j1ryyG/ZgjJbEBwzfXPefKy5mTNbJ3e10fDsGlj2I6+c9/t8mBUS8ICMiD2YZilRSuz08skLuOR1mu+83c7zW1b2rO8SgzafFnry5KxLpey3Si1xbFiDQwmwFRGOwT/1GfD4jTuCvYtXv0v8AV5rXf4/NYm+nnf8A9Z7/ACn9p+sulRSNe0OaQ5rgC1zSC1wO4gjeFdid3mZiaztPdWjAgICAgICAgICAgICAgICAgICDA7YbSxYdAZHWdK64givrI/v5NGlz/UKLLljHXdf4foL6zJyx0rHefL7+X8OB4niMtTK+edxfI83JO4DgAOAHALk2tNp3l77DhphpGOkbRDyrVKICAgICAg27YTbSSgeIpS59G49pu90BJ1fH3c28fHfYwZ5xztPZx+KcLrq689Ol49fdP7T+zuVPOyRjXxuD2PaHMc03a5pFwQV1IneN4eHtS1LTW0bTC4stRAQEBAQEBAQEBAQEBAQEBB4MbxWKkgfPKeywaAe89x91re8laZLxSvNKxpNLk1OWMWPvPpHjMvn/AGmxuWtqHTSnuY0HsxtG5re4fM3PFci95vPNL6FptLj0uOMWPtHj5z5sStU4sMiCzPVMZ7xseW8reuO1uytm1eHD/vLz/tWL7XopPy91T/8AWwe/6PTT1LJNGG55cfRaWx2r3haxazDl6Vt+y6o1pKAg6R0S7UGN/sEx+jkJNMSfck3uZ4O1I7781d0uXaeSXm+PaDnr+Zp3jv8ADz+X6fB1xdB5EQEBAQEBAQEBAQEBAQEBAQcY6UdoDPUmBh+hpSW6HR8+558vd8nc1y9Vk5r8sdo/V7rgWjjBp/xbR7V//nw+vf6NBVd1xAQemkwPEKvs0VNLNzkADIm93WPIbfuurODDNus9nG4nxKuD/p1n2v0VzdFeO2zeyhxO8Cppi4f59fJXeSYeZnVUmd5lrGL4FWUjstVTzQEmwMkbmsefsu3O8isTGySt627S8cbTf8u5apYZ6inc4WfqeDuJ7nc/FVsuKJ6w7Wi11q+xknp+j0qq7ggqikc1zXNJa5pDmuGha4G4I807dmLRFomJ7S+jtlsXFZSQVA3vZ2wPhkacrx4ZgfKy7GK/PWJfOdbpp0+e2Lynp8PD0ZVSKogICAgICAgICAgICAgIMftBiPstLPUaXiic5oO5z7dgebrDzWmS3LWbLGkwfj56YvOYj5ePo+Y8QxYB5Bu83Je6+uYm537zzXMphm0by9xqeJUxX/DrG8R6e6EQ1kbtzhfkdD81i2K0N8Wvw5PHb4r6iXInfs9uDYa+qqIaaP3pnht9+Ru9zrdzQT5Lelee0VQ6rURgw2yz4R/x6vpHD6KOCKOGIZY4mNawcgBbU8T3rsRERG0PnOTJbJeb27z1ehZaLNXSxzMdHKxksbxZ7JGh7HDkWnQoROziXSP0bNo71dED7KT9NDcuNKSdHNO8x8NdW9492C9dusOppM8X9i3dowswKKXRrCqCTNfuKp5Y2s9Bosk2x7T4LijWxB1voUryYqqnP93IyRvhI0tIHmweqv6O3SYeT/yPFtkpk84mPp/y6WrrzYgICAgICAgICAgICAgIMFtpgUlfRyUscwp3PLDnLOsFmuDrWuLaga8FpekWjaVjTai2DJ+JXv19ejgmPdF+LUlz1PtUY+OlJlP8Owf8io5pMLtNVjt7mmSMLSWuBa5ps5rgQ5p5EHctViJiey5DVPZ7riByOo9CtJpFu8JcefJj/wBZ2dx6GtmKhl8Qq2CPPHlpmEESFriCZSD7oIFhzBJ3WvvhwRWeZW4jxO+fHGGfPfd1ZWXGEBBbnhbIxzHgOY9pa9pFw5rhYgjkQjMTMTvD5d2qw11JWVFKSSIZXBpJ1MZ7UZPflLVSv0nZ6fBb8SkX820bE9HlVWME0p9mp32LHOaXSyt5sZpofrHyBWsYJydZ6Q2txXHpN61jmt6fOf2dFpOjTC2Cz2zTHi58zmk+TMoU8aXHDnZOO6u07xMR8I/ndbr+jHDZB9EZoHcC2TrG+Yfe/kQsW0mOe3Rti4/qqz7W1vlt+mzzbBbLVWHYhM15EtPLTOyTMBDXPbKyzXN+F1i429CbFa4MNsd537bJeJ8Qw6zS1mvS0W7e6Yn6ujK28+ICAgICAgICAgICAgICAgIMXjWztFWjLV08U+lg57B1jR9l47TfIrExEtq3tXtLVcO6JcLgqm1LRK9rNWU8rxJA1+ljqMxA5OJ1WvJG6W2pvNdm/LdAICAgIOU4ns5HWbQVL5Wh0FOymdM0i4llMTerY7mLAE9zbcVXmnNkl141E4dFWI7zM7fDfq6F1ysOQjrkDrkFTZ7IMhDIHAEf+lBWgICAgICAgICAgICAgICAgICAgICAgolkaxrnOIa1oJc4mwa0C5JPKyMxEzO0NB2axBs7airH/FVUr230PVstHGD+6wepUWKeaJt5yu6/HOK9cU/9tY+s9Z9ZZn2lSqKPaUD2hBUKhBlMGmzZxysfz/0QZNAQEBAQEBAQEBAQEBAQEBAQEBAQEFueZkbXPkc1jGglznENa0DeSTuCxMxHWW1a2tMVrG8y410hbf8AteampCRTX+kk1Dqm3ADgzu48dNDQz6jm9mvZ63hnCYwbZc3W3hHhH39IXdgq69KWX1jkeD4O7QPzPop9LO9NvJyuPY5rqef/AMoj06Nk9pVlxT2lBIqEFYqEGf2YuRI7h2QPHUn8wgzqAgICAgICAgICAgICAgICAgICAgxO0W0NNQR9ZUPtcHJG2xllI4Nb6a7hdR5MlaRvK1pNHl1V+XHHxnwj4/3dxDa/bSpxFxa49VTA9iBp0PJzz8R+Q4Bc/Lmtkn3PYaLh+LSR7PW3n/HlHr5taUK+y2zeKezzXd/ZyANf3a9l3lr5EqfBk5Lde0ubxTR/mcPs/wC1esfvH98W+e08ium8RPR6MPq4cxE2Y3tlyuy+KDLyYW2RuamkufqSG3o4D80FwYDLlv1jQ7kWm3qCg2fBqdscLWAgkavPN53/ANPJB7kBAQEBAQEBAQEBAQEBAQEBAQEGsba7Xx4ewNaBLVSD6KK+jRuzycm7+82sOJEGbNGOPe6nDeGX1lt56UjvP7R7/wBHCsZxWaqldLM8yPdvcePIAfC0cAFzrWm07y9jjxY8NIx442iP7u8Cw3FgFkZnBMVma5kIa6YOIaxjAXS3O4MHHwVjDntX2e8ONxLhuLLE5Ynlt4z4T8f5/Vt1Zh08bi2RhY4WuCRpcX3g2Pkui8g9GGV0sYOt8tuOpHFBsuGY4H2BKDZsLaCXvudQ0W+Eb9fH+iDIoCAgICAgICAgICAgICAgICAgxO0+NsoaaSofqRpGy9utlPut/U9wKjy5IpXmWtFpbarNGOPnPlHjP98Xz3jGIyTySSyuL5ZXEvcfyHIAWAHJcqZm07y9/XHTDjjHSNohjUaiAgyOA4HU10ohpmZ3aZnHSOJv1nu4D5ngCt6Y7XnaFbU6vHp682Sfl4y7lsZsTT4c3MPpqpws+dw3Di2MfC35njwA6OPDWnxeQ1vEMmqnr0r5JrnMkkc42N9B4AWClUGNqMChk1acjjy3HyQRhuAmF93NBb9YEkX7wdyDYpZjCGvbuBAcOBaUGWhlD2hzdQUFaAgICAgICAgICAgICAgICAg450v4wZKplK09inYHPHOWQX18GZfxFc/V33ty+T1/ANPyYZyz3tPpH3/RzmZ1yq0Ozeeq2stS6DN7JbNzYjUCGPssaA6aUi7YWX+bjwHHXgCRJixTedlLW6yulx80957R/fB9AYDglPQwtgpmZWDVzjrJK7i57uJ/+Cw0XSrWKxtDxmfPkz358k7y98wJa62/KbeNlshc6diFjvQXI8S70HoZjLhuKCv9tXBDzcEWQZPA8Qy6HVp393eg2UFBKAgICAgICAgICAgICAgIBQfNGOV/tFTUT3v1s0jm/cLjkHk2w8lx7zzWmX0TTY/wsNMflER8/H1YklGZlCG5dGH0D0X4Q2mw6E2+kqR18h4nOOwPAMy6c7810sFeWkPF8Uzzl1NvKOn0+7bVM54g57jWEsE8osdX3FiR73at80GOfgjt4Jb4k39EFDMKdfVzvVBmKGiiY0gtzZhZxdqSOXcgyUVVCwWDWi3IBBsOFSF0TXHjmt4ZjZB60BAQEBAQEBAQEBAQEBAQY/aKp6mjqpRvjp5nDxbGSPmtbztWZT6anPmpXzmI9XzMTYa6WHkuQ+g2tEdZWgVlFExPYRlVDEXuaxvvPc1rfFxsPzWYjedmtrRWJtPg+qKeIMY1jdGsa1re4AWC68Pn0zvO8riMCDUsWnAme/gTa/gAP0+aDxmVBadI0IIdU30ZqePIeJQZjCtnoZWMlkdI4m92BwbHcOI4C/Dmg2VjA0BrQAAAABoABuAQVICAgICAgICAgICAgICAgxu0mGuqqSenY8RumjLA9zS4NvvuARwutb15qzCbT5vwctcm2+07uIYv0O4vclklLUNHutbI+J34XNsPVRVwxXsvZeI2zT7f2atXbA4zT6voqjT/AJIbUf8AaLkmksV1FfCWGkbVRvEb2yskcQGxvjcHuJNgA0i5N1pOOs+C3TW5Yjpd03YDo7xOSaCpq2tpIY5YpMkrT7TKGODsvVg9i9iO1YjkVmunjfdpl4veaTTvvEw7srLiCC1UuIY8jeGOI8QNEGnPaHjXigx0uGuvpI8DlcIKBhw+NzneJt+SCt8obZrbAcgg3XZ0/wC7Rnnn/nKDJICAgICAgICAgICAgICAgICC3UVDI2l8jmsY0Xc97g1rRzJOgWJmI6y2rS155axvMtMxDpTwuJ2VpmqLEgugiBYLd7y2/ldQTqaR73Ux8F1N43navxn+Il7cE2/wyse2NkvVyk9hk7ercSdLNd7pOu4G62pnpZDn4ZqMMc0xvHnHX7+jalM54gIBQafJHkc9g3Nc4DwBICCw9yDxVc2UEncBqgxEL3PdfhwQdRwqLJBE3lG2/iRc/NB6kBAQEBAQEBAQEBAQEBAQEGqbc7ZMw9oYwNkqpG3Yx3uRt3Z321tcGw42O5V8+eMfSO7rcL4XbWTzWnakePn7o/vRxTaPaGqrHXqJXSWNw33Y2dzWDQeO/vVGb2v1tL1VNPh00cmGu3nPjPxnv+zCrDKEY3dr6Itq31Ub6OocXzQNDonuN3SQ3tZx4lpIF+ThyV7T5JtHLLzHF9HXFaMtI6T3+P3dGVlxhAQalXn6WT77vzQeKQoMNi0m5vM6+AQKOPcBxQdSaLADkglAQEBAQEBAQEBAQEBAQEBB83bZ4m6evq3uP9/IxvcyNxYwejR81y8m9rzL3WimuLTUrHlE/OessC4rTZPvv1QghZYbj0SveMWgDdzmTiT7nVOP8waptPvzw5vFtvytt/d+v8bvoBdB5EQEGoVx+ll/xH/zFB4ZigwNS7NKeQsEGTwtl5Ixzewf5gg6QgICAgICAgICCm6BdAugXQLoF0C6BdB859IeGOpMRqWuBDZZHTxE7nMlcXaeDi5v7qpXptaXp9JqefBX3Rt9GuRvDrgbxrbiR3KK9PFewZ4n2ZFGtiMOu9DOzb4w+vmaW9azJTNcLExkguktyNmgdwJ3EK5p8e3tS83xjVxeYw1nt3+Pk6jmVpxDMgh8gAJO4C5QafVvu97vrOcfC5ug8E8gQYeMdo95QZvAmXnhA+u0/h1P5IN+ugXQLoF0C6BdBKBdAugt5kEZkEZ0DOgZ0EZ0EdYgjrEGv7Y7MU2Jw9VNdkjLmGdgBkhcd/3mmwu3jYbiARrasW7psOa2Kd4cYxXoqxeJ/wBC2OqbfsvimZGbcCWyFpB8L+Kj/DldjWVn3PfgnRZistjVSQUjOOYiom/Cw5T+Jafl4lLHFslI2jr8XQsC6OcOpi18gfVytNwZyOrB7om6H97Mt64KVV83E9RljbfaPd/d26dapnPOuQOtQeDGaqzA0b3HXwH+tkGqVk5QMLpHSNnld7kUUlvtSZDYeW/0QYmMaoNl2XZ9MD9Vjj+n6oNvzoGZBIcgkOQTmQLoJugXQLoLN0EEoKS5BSXIKS9BS6RBbMyC26oQeeSutz9EHnfituDvRBb/AGwOTvRBUMUvwd6ILra8ngfRBcbVFBdbOUGPxJxcb8AEGAla57srRckgDzPFBss7GQ0rox9RzRze5w1P5lBqMcJvuQbFgcgie5z9OwQNLkm45IM5DiDXcx42Qetr0FQcgnMgnMgnMgkOQTdAzIKbIIsgpIQQWoKSxBTkQQY0FBiCCkwjkgpMA5D0QUGAcggpMQ5IIyBBSbILM7xlIBDTwJ3IPEMTjb2X2DvEEHwKC43FmAWblHhYIMdjFdnYC0Fzmn3W6kg79PRBiI6943xS/wANx/RB6Bi/OOX+E/8AogvxYxwDJSf8N/8ARBs+H1B6tt99te65vZB7BKgqEiCsPQVByCQ5BVmQTdBcIQRZAsgjKgjKgZUEFqCksQRkQQY0EGNBT1SCDCgo9mQWpKFrt4ug8FRs1TP96MeIJafkg8/+x9Nw60eErv1QXqbZiCM3bnJ5ueXIPa3CmBBcbQBBcbRhBUKZBWIEEiFBPVoKhGgkMQTkQTlQXrIFkCyCLIFkCyBZBGVAyoGVALUEZUDIgZUEZUDIgZEE5EDKgZUE5UDKgnKgZUDKgZUDKgnKgZUFSAgIFkEIJsgiyBZAsgWQLIFkCyBZAsgWQLIFkCyBZBNkCyBZAQLICAgWQLIJQEBBCAgICAgICAgICAgFAQEBAQEBAQSgICAgICA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 descr="C:\Users\Henning\AppData\Local\Microsoft\Windows\Temporary Internet Files\Content.IE5\1A35S3UQ\MP900382649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3225" y="1417638"/>
            <a:ext cx="3500438" cy="4900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824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1-to-1 Technology FAQs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Who is responsible for paying for computer repairs?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i="1" dirty="0" smtClean="0"/>
              <a:t>This depends on how the computer was broken (accidental versus on purpose).</a:t>
            </a:r>
          </a:p>
          <a:p>
            <a:pPr>
              <a:buNone/>
            </a:pPr>
            <a:endParaRPr lang="en-US" i="1" dirty="0" smtClean="0"/>
          </a:p>
          <a:p>
            <a:r>
              <a:rPr lang="en-US" dirty="0" smtClean="0"/>
              <a:t>What if my child is involved in online misbehavior?  Will they get in trouble?</a:t>
            </a:r>
          </a:p>
          <a:p>
            <a:endParaRPr lang="en-US" dirty="0" smtClean="0"/>
          </a:p>
          <a:p>
            <a:pPr lvl="1"/>
            <a:r>
              <a:rPr lang="en-US" i="1" dirty="0" smtClean="0"/>
              <a:t>Online and real-life discipline will be handled in a similar way.  We hope to teach students appropriate behavior for cyber-space as well as real-space.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3529013"/>
            <a:ext cx="7848600" cy="0"/>
          </a:xfrm>
          <a:prstGeom prst="line">
            <a:avLst/>
          </a:prstGeom>
          <a:ln cmpd="dbl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7072" y="5829300"/>
            <a:ext cx="1381191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275396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1-to-1 Technology FAQs (cont’d)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can I control what my child has access to on the computer at home?</a:t>
            </a:r>
          </a:p>
          <a:p>
            <a:pPr>
              <a:buNone/>
            </a:pPr>
            <a:endParaRPr lang="en-US" sz="1800" dirty="0" smtClean="0"/>
          </a:p>
          <a:p>
            <a:pPr lvl="1"/>
            <a:r>
              <a:rPr lang="en-US" i="1" dirty="0" smtClean="0"/>
              <a:t>Laptops will have some built-in software, but students will still need to be monitored, especially on home networks.</a:t>
            </a:r>
          </a:p>
          <a:p>
            <a:pPr>
              <a:buNone/>
            </a:pPr>
            <a:endParaRPr lang="en-US" i="1" dirty="0" smtClean="0"/>
          </a:p>
          <a:p>
            <a:r>
              <a:rPr lang="en-US" dirty="0" smtClean="0"/>
              <a:t>How will computers be fixed?</a:t>
            </a:r>
          </a:p>
          <a:p>
            <a:endParaRPr lang="en-US" dirty="0" smtClean="0"/>
          </a:p>
          <a:p>
            <a:pPr lvl="1"/>
            <a:r>
              <a:rPr lang="en-US" i="1" dirty="0" smtClean="0"/>
              <a:t>We will try to fix as much as possible at the school.  Some students will even be trained to assist.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3857625"/>
            <a:ext cx="7848600" cy="0"/>
          </a:xfrm>
          <a:prstGeom prst="line">
            <a:avLst/>
          </a:prstGeom>
          <a:ln cmpd="dbl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22" name="Picture 2" descr="C:\Users\Henning\AppData\Local\Microsoft\Windows\Temporary Internet Files\Content.IE5\AP6HDXSU\MC900434719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3857625"/>
            <a:ext cx="1376363" cy="1376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208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1-to-1 Technology FAQs (cont’d)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What if I want to know more about how to use the laptop so I can keep up with my child?</a:t>
            </a:r>
          </a:p>
          <a:p>
            <a:pPr>
              <a:buNone/>
            </a:pPr>
            <a:endParaRPr lang="en-US" sz="1800" dirty="0" smtClean="0"/>
          </a:p>
          <a:p>
            <a:pPr lvl="1"/>
            <a:r>
              <a:rPr lang="en-US" i="1" dirty="0" smtClean="0"/>
              <a:t>We will offer workshops throughout the year.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r>
              <a:rPr lang="en-US" dirty="0" smtClean="0"/>
              <a:t>Does my child have to use a school-issued laptop?</a:t>
            </a:r>
          </a:p>
          <a:p>
            <a:endParaRPr lang="en-US" dirty="0" smtClean="0"/>
          </a:p>
          <a:p>
            <a:pPr lvl="1"/>
            <a:r>
              <a:rPr lang="en-US" i="1" dirty="0" smtClean="0"/>
              <a:t>Yes, our expectation is that all students will use laptops.  If you have specific concerns, set up a meeting with Ms. Baylor or Mr. Henning.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3581400"/>
            <a:ext cx="7848600" cy="0"/>
          </a:xfrm>
          <a:prstGeom prst="line">
            <a:avLst/>
          </a:prstGeom>
          <a:ln cmpd="dbl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98" name="Picture 2" descr="C:\Users\Henning\AppData\Local\Microsoft\Windows\Temporary Internet Files\Content.IE5\AP6HDXSU\MC90032003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0439" y="5562600"/>
            <a:ext cx="1223561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624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Agenda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and introductions</a:t>
            </a:r>
          </a:p>
          <a:p>
            <a:r>
              <a:rPr lang="en-US" dirty="0"/>
              <a:t>V</a:t>
            </a:r>
            <a:r>
              <a:rPr lang="en-US" dirty="0" smtClean="0"/>
              <a:t>ision </a:t>
            </a:r>
            <a:r>
              <a:rPr lang="en-US" dirty="0"/>
              <a:t>and </a:t>
            </a:r>
            <a:r>
              <a:rPr lang="en-US" dirty="0" smtClean="0"/>
              <a:t>goals for the project</a:t>
            </a:r>
          </a:p>
          <a:p>
            <a:r>
              <a:rPr lang="en-US" dirty="0" smtClean="0"/>
              <a:t>The Learning Curve</a:t>
            </a:r>
          </a:p>
          <a:p>
            <a:r>
              <a:rPr lang="en-US" dirty="0" smtClean="0"/>
              <a:t>What is working?</a:t>
            </a:r>
            <a:endParaRPr lang="en-US" dirty="0"/>
          </a:p>
          <a:p>
            <a:r>
              <a:rPr lang="en-US" dirty="0" smtClean="0"/>
              <a:t>What can we do better?</a:t>
            </a:r>
          </a:p>
          <a:p>
            <a:r>
              <a:rPr lang="en-US" dirty="0" smtClean="0"/>
              <a:t>Long-term plan (2-3 years)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570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Vision and goals for the project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defTabSz="914400">
              <a:buClr>
                <a:schemeClr val="accent1"/>
              </a:buClr>
              <a:buSzPct val="85000"/>
              <a:defRPr/>
            </a:pPr>
            <a:endParaRPr lang="en-US" dirty="0" smtClean="0"/>
          </a:p>
          <a:p>
            <a:pPr defTabSz="914400">
              <a:buClr>
                <a:schemeClr val="accent1"/>
              </a:buClr>
              <a:buSzPct val="85000"/>
              <a:defRPr/>
            </a:pPr>
            <a:r>
              <a:rPr lang="en-US" dirty="0" smtClean="0"/>
              <a:t>Increase student engagement in the classroom</a:t>
            </a:r>
            <a:endParaRPr lang="en-US" dirty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r>
              <a:rPr lang="en-US" dirty="0" smtClean="0"/>
              <a:t>Close the “Digital Divide”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070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The Learning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Professional Development</a:t>
            </a:r>
          </a:p>
          <a:p>
            <a:pPr marL="400050" lvl="1" indent="0"/>
            <a:r>
              <a:rPr lang="en-US" sz="2000" dirty="0" smtClean="0"/>
              <a:t>Started last spring: Blackboard, Google Drive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800" dirty="0" smtClean="0"/>
              <a:t>Tech Proficiency for faculty and students</a:t>
            </a:r>
          </a:p>
          <a:p>
            <a:pPr marL="400050" lvl="1" indent="0"/>
            <a:r>
              <a:rPr lang="en-US" sz="2000" dirty="0" smtClean="0"/>
              <a:t>Windows 8, basic laptop maintenance, internet safety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800" dirty="0" smtClean="0"/>
              <a:t>Making it all work</a:t>
            </a:r>
          </a:p>
          <a:p>
            <a:pPr marL="400050" lvl="1" indent="0"/>
            <a:r>
              <a:rPr lang="en-US" sz="1800" dirty="0" smtClean="0"/>
              <a:t>Troubleshooting, network issues 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325198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What is working?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Professional Development</a:t>
            </a:r>
          </a:p>
          <a:p>
            <a:pPr lvl="1"/>
            <a:r>
              <a:rPr lang="en-US" sz="2400" dirty="0" smtClean="0"/>
              <a:t>Integrated with our AVID work</a:t>
            </a:r>
          </a:p>
          <a:p>
            <a:pPr lvl="1"/>
            <a:r>
              <a:rPr lang="en-US" sz="2400" dirty="0" smtClean="0"/>
              <a:t>Weekly meetings, continuous improvement</a:t>
            </a:r>
          </a:p>
          <a:p>
            <a:pPr lvl="1"/>
            <a:r>
              <a:rPr lang="en-US" sz="2400" dirty="0" smtClean="0"/>
              <a:t>Teacher-initiated and teacher-driven</a:t>
            </a:r>
          </a:p>
          <a:p>
            <a:pPr lvl="1"/>
            <a:endParaRPr lang="en-US" sz="2400" dirty="0" smtClean="0"/>
          </a:p>
          <a:p>
            <a:r>
              <a:rPr lang="en-US" dirty="0" smtClean="0"/>
              <a:t>Choice</a:t>
            </a:r>
          </a:p>
          <a:p>
            <a:pPr>
              <a:buNone/>
            </a:pPr>
            <a:endParaRPr lang="en-US" smtClean="0"/>
          </a:p>
          <a:p>
            <a:r>
              <a:rPr lang="en-US" dirty="0" smtClean="0"/>
              <a:t>Differentiation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15492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What is working?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Computer Literacy</a:t>
            </a:r>
          </a:p>
          <a:p>
            <a:pPr lvl="1"/>
            <a:r>
              <a:rPr lang="en-US" sz="2400" dirty="0" smtClean="0"/>
              <a:t>Typing, searching, Google drive</a:t>
            </a:r>
          </a:p>
          <a:p>
            <a:r>
              <a:rPr lang="en-US" dirty="0" smtClean="0"/>
              <a:t>Collaboration</a:t>
            </a:r>
          </a:p>
          <a:p>
            <a:pPr lvl="1"/>
            <a:r>
              <a:rPr lang="en-US" sz="2400" dirty="0" smtClean="0"/>
              <a:t>Expanded audiences for publishing</a:t>
            </a:r>
          </a:p>
          <a:p>
            <a:pPr lvl="1"/>
            <a:r>
              <a:rPr lang="en-US" sz="2400" dirty="0" smtClean="0"/>
              <a:t>Apollo’s Voice literary magazine</a:t>
            </a:r>
          </a:p>
          <a:p>
            <a:pPr lvl="1"/>
            <a:r>
              <a:rPr lang="en-US" sz="2400" dirty="0" smtClean="0"/>
              <a:t>Peer editing in Google docs</a:t>
            </a:r>
          </a:p>
        </p:txBody>
      </p:sp>
    </p:spTree>
    <p:extLst>
      <p:ext uri="{BB962C8B-B14F-4D97-AF65-F5344CB8AC3E}">
        <p14:creationId xmlns="" xmlns:p14="http://schemas.microsoft.com/office/powerpoint/2010/main" val="115492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What is working (cont’d)?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Communication</a:t>
            </a:r>
          </a:p>
          <a:p>
            <a:pPr lvl="1"/>
            <a:r>
              <a:rPr lang="en-US" dirty="0" smtClean="0"/>
              <a:t>Parent access </a:t>
            </a:r>
          </a:p>
          <a:p>
            <a:r>
              <a:rPr lang="en-US" dirty="0" smtClean="0"/>
              <a:t>Equity</a:t>
            </a:r>
          </a:p>
          <a:p>
            <a:pPr lvl="1"/>
            <a:r>
              <a:rPr lang="en-US" dirty="0" smtClean="0"/>
              <a:t>Dictation software</a:t>
            </a:r>
          </a:p>
          <a:p>
            <a:pPr lvl="1"/>
            <a:r>
              <a:rPr lang="en-US" dirty="0" smtClean="0"/>
              <a:t>Apps that summarize websites</a:t>
            </a:r>
          </a:p>
          <a:p>
            <a:r>
              <a:rPr lang="en-US" dirty="0" smtClean="0"/>
              <a:t>Authentic Learning</a:t>
            </a:r>
          </a:p>
          <a:p>
            <a:pPr lvl="1"/>
            <a:r>
              <a:rPr lang="en-US" dirty="0" smtClean="0"/>
              <a:t>(</a:t>
            </a:r>
            <a:r>
              <a:rPr lang="en-US" dirty="0" err="1" smtClean="0"/>
              <a:t>Ulises</a:t>
            </a:r>
            <a:r>
              <a:rPr lang="en-US" dirty="0" smtClean="0"/>
              <a:t>)—Informational Writing--Brochure for parents’ restaurant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5492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What’s not working?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Tech support</a:t>
            </a:r>
          </a:p>
          <a:p>
            <a:pPr lvl="1"/>
            <a:r>
              <a:rPr lang="en-US" sz="2400" dirty="0" smtClean="0"/>
              <a:t>The “circle of death”</a:t>
            </a:r>
          </a:p>
          <a:p>
            <a:pPr lvl="1"/>
            <a:r>
              <a:rPr lang="en-US" sz="2400" dirty="0" smtClean="0"/>
              <a:t>We’re supplementing by training student aides</a:t>
            </a:r>
          </a:p>
          <a:p>
            <a:pPr lvl="1"/>
            <a:r>
              <a:rPr lang="en-US" sz="2400" dirty="0" smtClean="0"/>
              <a:t>Machines have to work consistently</a:t>
            </a:r>
          </a:p>
          <a:p>
            <a:r>
              <a:rPr lang="en-US" dirty="0" smtClean="0"/>
              <a:t>Replacement machines</a:t>
            </a:r>
          </a:p>
          <a:p>
            <a:pPr lvl="1"/>
            <a:r>
              <a:rPr lang="en-US" sz="2400" dirty="0" smtClean="0"/>
              <a:t>Librarian has to manage, we might run out next year</a:t>
            </a:r>
          </a:p>
          <a:p>
            <a:r>
              <a:rPr lang="en-US" dirty="0" smtClean="0"/>
              <a:t>Student off-task behavior</a:t>
            </a:r>
          </a:p>
          <a:p>
            <a:pPr lvl="1"/>
            <a:r>
              <a:rPr lang="en-US" sz="2400" dirty="0" smtClean="0"/>
              <a:t>Windows 8 makes it very easy to multi-task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480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What’s not </a:t>
            </a:r>
            <a:r>
              <a:rPr lang="en-US" dirty="0" smtClean="0">
                <a:solidFill>
                  <a:srgbClr val="C00000"/>
                </a:solidFill>
              </a:rPr>
              <a:t>working (cont’d)?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Level of Rigor</a:t>
            </a:r>
          </a:p>
          <a:p>
            <a:pPr lvl="1"/>
            <a:r>
              <a:rPr lang="en-US" dirty="0" smtClean="0"/>
              <a:t>Not for online worksheets</a:t>
            </a:r>
          </a:p>
          <a:p>
            <a:r>
              <a:rPr lang="en-US" dirty="0" smtClean="0"/>
              <a:t>Integrating with Jouett initiatives</a:t>
            </a:r>
          </a:p>
          <a:p>
            <a:pPr lvl="1"/>
            <a:r>
              <a:rPr lang="en-US" dirty="0" smtClean="0"/>
              <a:t>AVID—Digital Cornell notes</a:t>
            </a:r>
          </a:p>
          <a:p>
            <a:pPr lvl="1"/>
            <a:r>
              <a:rPr lang="en-US" dirty="0" smtClean="0"/>
              <a:t>Math—Interactive math technology</a:t>
            </a:r>
          </a:p>
          <a:p>
            <a:r>
              <a:rPr lang="en-US" dirty="0" smtClean="0"/>
              <a:t>Universal Access</a:t>
            </a:r>
          </a:p>
          <a:p>
            <a:pPr lvl="1"/>
            <a:r>
              <a:rPr lang="en-US" dirty="0" smtClean="0"/>
              <a:t>Many of our low-income students don’t have </a:t>
            </a:r>
            <a:r>
              <a:rPr lang="en-US" dirty="0" err="1" smtClean="0"/>
              <a:t>wi-fi</a:t>
            </a:r>
            <a:r>
              <a:rPr lang="en-US" dirty="0" smtClean="0"/>
              <a:t> at home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4031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518</Words>
  <Application>Microsoft Office PowerPoint</Application>
  <PresentationFormat>On-screen Show (4:3)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Digital Learning at Jack Jouett Middle School</vt:lpstr>
      <vt:lpstr>Agenda</vt:lpstr>
      <vt:lpstr>Vision and goals for the project</vt:lpstr>
      <vt:lpstr>The Learning Curve</vt:lpstr>
      <vt:lpstr>What is working?</vt:lpstr>
      <vt:lpstr>What is working?</vt:lpstr>
      <vt:lpstr>What is working (cont’d)?</vt:lpstr>
      <vt:lpstr>What’s not working?</vt:lpstr>
      <vt:lpstr>What’s not working (cont’d)?</vt:lpstr>
      <vt:lpstr>Long-term Plan (2-3 years)</vt:lpstr>
      <vt:lpstr>What’s on Blackboard?</vt:lpstr>
      <vt:lpstr>Frequently Asked Questions</vt:lpstr>
      <vt:lpstr>1-to-1 Technology FAQs</vt:lpstr>
      <vt:lpstr>1-to-1 Technology FAQs (cont’d)</vt:lpstr>
      <vt:lpstr>1-to-1 Technology FAQs (cont’d)</vt:lpstr>
    </vt:vector>
  </TitlesOfParts>
  <Company>ACPS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Learning at &lt;your school here&gt;</dc:title>
  <dc:creator>Becky Fisher</dc:creator>
  <cp:lastModifiedBy>Henning</cp:lastModifiedBy>
  <cp:revision>15</cp:revision>
  <dcterms:created xsi:type="dcterms:W3CDTF">2013-08-10T16:32:33Z</dcterms:created>
  <dcterms:modified xsi:type="dcterms:W3CDTF">2014-02-12T10:39:49Z</dcterms:modified>
</cp:coreProperties>
</file>